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0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05"/>
    <p:restoredTop sz="86418"/>
  </p:normalViewPr>
  <p:slideViewPr>
    <p:cSldViewPr>
      <p:cViewPr varScale="1">
        <p:scale>
          <a:sx n="108" d="100"/>
          <a:sy n="108" d="100"/>
        </p:scale>
        <p:origin x="18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46432-D138-B74D-9F74-3F096B198CF7}" type="datetimeFigureOut">
              <a:rPr lang="it-IT" smtClean="0"/>
              <a:t>29/03/21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C39D0-5E53-624E-BC82-0D99F3292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455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C39D0-5E53-624E-BC82-0D99F3292F9C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4680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C39D0-5E53-624E-BC82-0D99F3292F9C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3213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810439FA-B41F-3B4C-A764-0D4BEAA958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1342953" y="1189480"/>
            <a:ext cx="7772400" cy="1470025"/>
          </a:xfrm>
        </p:spPr>
        <p:txBody>
          <a:bodyPr/>
          <a:lstStyle>
            <a:lvl1pPr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</a:t>
            </a:r>
          </a:p>
        </p:txBody>
      </p:sp>
      <p:pic>
        <p:nvPicPr>
          <p:cNvPr id="9" name="Immagine 8" descr="logo lattes bianco.psd">
            <a:extLst>
              <a:ext uri="{FF2B5EF4-FFF2-40B4-BE49-F238E27FC236}">
                <a16:creationId xmlns:a16="http://schemas.microsoft.com/office/drawing/2014/main" id="{E784A149-F9A5-F44F-A66F-6A9F685EBA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24744"/>
            <a:ext cx="106045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324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839" userDrawn="1">
          <p15:clr>
            <a:srgbClr val="FBAE40"/>
          </p15:clr>
        </p15:guide>
        <p15:guide id="4" orient="horz" pos="75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CC8DDF-FFAB-405B-A3EA-6D52D3D3F393}" type="datetimeFigureOut">
              <a:rPr lang="it-IT" smtClean="0"/>
              <a:t>29/03/21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1529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CC8DDF-FFAB-405B-A3EA-6D52D3D3F393}" type="datetimeFigureOut">
              <a:rPr lang="it-IT" smtClean="0"/>
              <a:t>29/03/21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8215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DD07A-5312-4757-A6A8-3299142A6291}" type="datetimeFigureOut">
              <a:rPr lang="it-IT" smtClean="0"/>
              <a:pPr/>
              <a:t>29/03/21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BF82-92B2-45A9-BBA1-C55A9F440E4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401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DD07A-5312-4757-A6A8-3299142A6291}" type="datetimeFigureOut">
              <a:rPr lang="it-IT" smtClean="0"/>
              <a:pPr/>
              <a:t>29/03/21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BF82-92B2-45A9-BBA1-C55A9F440E4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484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foglio quadretti.psd">
            <a:extLst>
              <a:ext uri="{FF2B5EF4-FFF2-40B4-BE49-F238E27FC236}">
                <a16:creationId xmlns:a16="http://schemas.microsoft.com/office/drawing/2014/main" id="{D4247A78-33FE-3842-B42F-CD97C3BE52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7200"/>
            <a:ext cx="8229600" cy="1143000"/>
          </a:xfrm>
        </p:spPr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348511B8-C38F-C145-8388-A0B1BFD864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602000"/>
            <a:ext cx="8229600" cy="4536000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12" name="Immagine 11" descr="foglio quadretti.psd">
            <a:extLst>
              <a:ext uri="{FF2B5EF4-FFF2-40B4-BE49-F238E27FC236}">
                <a16:creationId xmlns:a16="http://schemas.microsoft.com/office/drawing/2014/main" id="{DCBD5901-9947-CF43-8125-6AA1D5B3A5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6179304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5" descr="logo LATTES OK nero.jpg">
            <a:extLst>
              <a:ext uri="{FF2B5EF4-FFF2-40B4-BE49-F238E27FC236}">
                <a16:creationId xmlns:a16="http://schemas.microsoft.com/office/drawing/2014/main" id="{125C3238-CC32-F944-95BE-C78ED9AC2D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52151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E345C4A-E5DC-734A-87BD-16352F6EE69A}"/>
              </a:ext>
            </a:extLst>
          </p:cNvPr>
          <p:cNvSpPr txBox="1"/>
          <p:nvPr userDrawn="1"/>
        </p:nvSpPr>
        <p:spPr>
          <a:xfrm>
            <a:off x="305780" y="6425257"/>
            <a:ext cx="8532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© 2021 S. Lattes &amp; C. Editori SpA Torino</a:t>
            </a:r>
          </a:p>
        </p:txBody>
      </p:sp>
    </p:spTree>
    <p:extLst>
      <p:ext uri="{BB962C8B-B14F-4D97-AF65-F5344CB8AC3E}">
        <p14:creationId xmlns:p14="http://schemas.microsoft.com/office/powerpoint/2010/main" val="2476029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CC8DDF-FFAB-405B-A3EA-6D52D3D3F393}" type="datetimeFigureOut">
              <a:rPr lang="it-IT" smtClean="0"/>
              <a:t>29/03/21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9242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CC8DDF-FFAB-405B-A3EA-6D52D3D3F393}" type="datetimeFigureOut">
              <a:rPr lang="it-IT" smtClean="0"/>
              <a:t>29/03/21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22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CC8DDF-FFAB-405B-A3EA-6D52D3D3F393}" type="datetimeFigureOut">
              <a:rPr lang="it-IT" smtClean="0"/>
              <a:t>29/03/21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19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CC8DDF-FFAB-405B-A3EA-6D52D3D3F393}" type="datetimeFigureOut">
              <a:rPr lang="it-IT" smtClean="0"/>
              <a:t>29/03/21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6700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CC8DDF-FFAB-405B-A3EA-6D52D3D3F393}" type="datetimeFigureOut">
              <a:rPr lang="it-IT" smtClean="0"/>
              <a:t>29/03/21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849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CC8DDF-FFAB-405B-A3EA-6D52D3D3F393}" type="datetimeFigureOut">
              <a:rPr lang="it-IT" smtClean="0"/>
              <a:t>29/03/21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5482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CC8DDF-FFAB-405B-A3EA-6D52D3D3F393}" type="datetimeFigureOut">
              <a:rPr lang="it-IT" smtClean="0"/>
              <a:t>29/03/21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46D2F9-D3CF-48AE-8960-CE6F3423A2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0664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94183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9BBFE5BF-BEF1-194D-A2F9-03B8AA1E30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126"/>
                    </a14:imgEffect>
                    <a14:imgEffect>
                      <a14:saturation sat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29" r="606" b="13222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35F84EC4-7492-EC41-843E-95E82059F1E9}"/>
              </a:ext>
            </a:extLst>
          </p:cNvPr>
          <p:cNvSpPr txBox="1">
            <a:spLocks/>
          </p:cNvSpPr>
          <p:nvPr/>
        </p:nvSpPr>
        <p:spPr>
          <a:xfrm>
            <a:off x="1043608" y="159893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dirty="0"/>
              <a:t>Area dei poligoni</a:t>
            </a:r>
            <a:endParaRPr lang="it-IT" sz="5400" dirty="0"/>
          </a:p>
        </p:txBody>
      </p:sp>
      <p:pic>
        <p:nvPicPr>
          <p:cNvPr id="16" name="Immagine 4" descr="logo LATTES OK nero.psd">
            <a:extLst>
              <a:ext uri="{FF2B5EF4-FFF2-40B4-BE49-F238E27FC236}">
                <a16:creationId xmlns:a16="http://schemas.microsoft.com/office/drawing/2014/main" id="{FBD5B4C0-73C7-0E42-B9B6-B6D48FFF8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696" y="1598935"/>
            <a:ext cx="948878" cy="99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8710B8-0819-9C49-80D5-E58B04F58189}"/>
              </a:ext>
            </a:extLst>
          </p:cNvPr>
          <p:cNvSpPr txBox="1"/>
          <p:nvPr/>
        </p:nvSpPr>
        <p:spPr>
          <a:xfrm>
            <a:off x="305780" y="6425257"/>
            <a:ext cx="8532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© 2021 S. Lattes &amp; C. Editori SpA Torino</a:t>
            </a:r>
          </a:p>
        </p:txBody>
      </p:sp>
    </p:spTree>
    <p:extLst>
      <p:ext uri="{BB962C8B-B14F-4D97-AF65-F5344CB8AC3E}">
        <p14:creationId xmlns:p14="http://schemas.microsoft.com/office/powerpoint/2010/main" val="197061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Area del trapezio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dirty="0"/>
                  <a:t>Il trapezio è equivalente alla metà di un parallelogramma di uguale altezza e avente per base </a:t>
                </a:r>
              </a:p>
              <a:p>
                <a:pPr marL="0" indent="0">
                  <a:buNone/>
                </a:pPr>
                <a:r>
                  <a:rPr lang="it-IT" dirty="0"/>
                  <a:t>la somma delle basi del trapezio stesso. </a:t>
                </a:r>
              </a:p>
              <a:p>
                <a:pPr marL="0" indent="0">
                  <a:buNone/>
                </a:pPr>
                <a:r>
                  <a:rPr lang="it-IT" dirty="0"/>
                  <a:t>L’</a:t>
                </a:r>
                <a:r>
                  <a:rPr lang="it-IT" b="1" dirty="0"/>
                  <a:t>area di un trapezio </a:t>
                </a:r>
                <a:r>
                  <a:rPr lang="it-IT" dirty="0"/>
                  <a:t>è uguale al semiprodotto della somma delle misure delle basi </a:t>
                </a:r>
              </a:p>
              <a:p>
                <a:pPr marL="0" indent="0">
                  <a:buNone/>
                </a:pPr>
                <a:r>
                  <a:rPr lang="it-IT" dirty="0"/>
                  <a:t>per la misura dell’altezza:</a:t>
                </a:r>
              </a:p>
              <a:p>
                <a:pPr lvl="1"/>
                <a:r>
                  <a:rPr lang="it-IT" b="1" i="1" dirty="0" err="1"/>
                  <a:t>A</a:t>
                </a:r>
                <a:r>
                  <a:rPr lang="it-IT" b="1" i="1" baseline="-25000" dirty="0" err="1"/>
                  <a:t>trapezio</a:t>
                </a:r>
                <a:r>
                  <a:rPr lang="it-IT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 smtClean="0">
                            <a:latin typeface="Cambria Math"/>
                          </a:rPr>
                          <m:t>𝒃</m:t>
                        </m:r>
                        <m:r>
                          <a:rPr lang="it-IT" b="1" i="1" baseline="-25000">
                            <a:latin typeface="Cambria Math"/>
                          </a:rPr>
                          <m:t>𝟏</m:t>
                        </m:r>
                        <m:r>
                          <a:rPr lang="it-IT" b="1" i="1" smtClean="0">
                            <a:latin typeface="Cambria Math"/>
                          </a:rPr>
                          <m:t>+ </m:t>
                        </m:r>
                        <m:r>
                          <a:rPr lang="it-IT" b="1" i="1" smtClean="0">
                            <a:latin typeface="Cambria Math"/>
                          </a:rPr>
                          <m:t>𝒃</m:t>
                        </m:r>
                        <m:r>
                          <a:rPr lang="it-IT" b="1" i="1" baseline="-25000"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it-IT" b="1"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it-IT" dirty="0"/>
                  <a:t> </a:t>
                </a:r>
                <a:r>
                  <a:rPr lang="it-IT" i="1" dirty="0"/>
                  <a:t>h</a:t>
                </a:r>
                <a:r>
                  <a:rPr lang="it-IT" dirty="0"/>
                  <a:t> 	(formula diretta) </a:t>
                </a:r>
              </a:p>
              <a:p>
                <a:pPr>
                  <a:buNone/>
                </a:pPr>
                <a:r>
                  <a:rPr lang="it-IT" dirty="0"/>
                  <a:t>Le formule inverse ci consentono di calcolare: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la </a:t>
                </a:r>
                <a:r>
                  <a:rPr lang="it-IT" b="1" dirty="0"/>
                  <a:t>somma delle basi </a:t>
                </a:r>
                <a:r>
                  <a:rPr lang="it-IT" dirty="0"/>
                  <a:t>conoscendo l’area e l’altezza:</a:t>
                </a:r>
              </a:p>
              <a:p>
                <a:pPr>
                  <a:buNone/>
                </a:pPr>
                <a:r>
                  <a:rPr lang="it-IT" b="1" i="1" dirty="0"/>
                  <a:t>	b</a:t>
                </a:r>
                <a:r>
                  <a:rPr lang="it-IT" b="1" baseline="-25000" dirty="0"/>
                  <a:t>1</a:t>
                </a:r>
                <a:r>
                  <a:rPr lang="it-IT" b="1" dirty="0"/>
                  <a:t> + </a:t>
                </a:r>
                <a:r>
                  <a:rPr lang="it-IT" b="1" i="1" dirty="0"/>
                  <a:t>b</a:t>
                </a:r>
                <a:r>
                  <a:rPr lang="it-IT" b="1" baseline="-25000" dirty="0"/>
                  <a:t>2</a:t>
                </a:r>
                <a:r>
                  <a:rPr lang="it-IT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>
                            <a:latin typeface="Cambria Math"/>
                          </a:rPr>
                          <m:t> </m:t>
                        </m:r>
                        <m:r>
                          <a:rPr lang="it-IT" b="1">
                            <a:latin typeface="Cambria Math"/>
                          </a:rPr>
                          <m:t>𝟐</m:t>
                        </m:r>
                        <m:r>
                          <a:rPr lang="it-IT" b="1" i="1">
                            <a:latin typeface="Cambria Math"/>
                          </a:rPr>
                          <m:t> </m:t>
                        </m:r>
                        <m:r>
                          <a:rPr lang="it-IT" b="1" i="1">
                            <a:latin typeface="Cambria Math"/>
                            <a:ea typeface="Cambria Math"/>
                          </a:rPr>
                          <m:t>× </m:t>
                        </m:r>
                        <m:r>
                          <a:rPr lang="it-IT" b="1" i="1">
                            <a:latin typeface="Cambria Math"/>
                          </a:rPr>
                          <m:t>𝑨</m:t>
                        </m:r>
                        <m:r>
                          <a:rPr lang="it-IT" b="1" i="1" baseline="-25000" smtClean="0">
                            <a:latin typeface="Cambria Math"/>
                          </a:rPr>
                          <m:t>𝒕𝒓𝒂𝒑𝒆𝒛𝒊</m:t>
                        </m:r>
                        <m:r>
                          <a:rPr lang="it-IT" b="1" i="1" baseline="-25000">
                            <a:latin typeface="Cambria Math"/>
                          </a:rPr>
                          <m:t>𝒐</m:t>
                        </m:r>
                      </m:num>
                      <m:den>
                        <m:r>
                          <m:rPr>
                            <m:nor/>
                          </m:rPr>
                          <a:rPr lang="it-IT" b="1" i="1" baseline="-25000" smtClean="0">
                            <a:latin typeface="Cambria Math"/>
                          </a:rPr>
                          <m:t>h</m:t>
                        </m:r>
                      </m:den>
                    </m:f>
                  </m:oMath>
                </a14:m>
                <a:r>
                  <a:rPr lang="it-IT" b="1" dirty="0"/>
                  <a:t>  </a:t>
                </a:r>
              </a:p>
              <a:p>
                <a:pPr>
                  <a:buNone/>
                </a:pPr>
                <a:endParaRPr lang="it-IT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l’</a:t>
                </a:r>
                <a:r>
                  <a:rPr lang="it-IT" b="1" dirty="0"/>
                  <a:t>altezza</a:t>
                </a:r>
                <a:r>
                  <a:rPr lang="it-IT" dirty="0"/>
                  <a:t> conoscendo l’area e la somma delle basi:   </a:t>
                </a:r>
                <a:r>
                  <a:rPr lang="it-IT" dirty="0">
                    <a:ea typeface="Times New Roman"/>
                    <a:cs typeface="Times New Roman"/>
                  </a:rPr>
                  <a:t> </a:t>
                </a:r>
              </a:p>
              <a:p>
                <a:pPr>
                  <a:buNone/>
                </a:pPr>
                <a:r>
                  <a:rPr lang="it-IT" b="1" i="1" dirty="0"/>
                  <a:t>	h</a:t>
                </a:r>
                <a:r>
                  <a:rPr lang="it-IT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>
                            <a:latin typeface="Cambria Math"/>
                          </a:rPr>
                          <m:t> </m:t>
                        </m:r>
                        <m:r>
                          <a:rPr lang="it-IT" b="1">
                            <a:latin typeface="Cambria Math"/>
                          </a:rPr>
                          <m:t>𝟐</m:t>
                        </m:r>
                        <m:r>
                          <a:rPr lang="it-IT" b="1" i="1">
                            <a:latin typeface="Cambria Math"/>
                          </a:rPr>
                          <m:t> </m:t>
                        </m:r>
                        <m:r>
                          <a:rPr lang="it-IT" b="1" i="1">
                            <a:latin typeface="Cambria Math"/>
                            <a:ea typeface="Cambria Math"/>
                          </a:rPr>
                          <m:t>× </m:t>
                        </m:r>
                        <m:r>
                          <a:rPr lang="it-IT" b="1" i="1">
                            <a:latin typeface="Cambria Math"/>
                          </a:rPr>
                          <m:t>𝑨</m:t>
                        </m:r>
                        <m:r>
                          <a:rPr lang="it-IT" b="1" i="1" baseline="-25000">
                            <a:latin typeface="Cambria Math"/>
                          </a:rPr>
                          <m:t>𝒕𝒓𝒂𝒑𝒆𝒛𝒊𝒐</m:t>
                        </m:r>
                      </m:num>
                      <m:den>
                        <m:r>
                          <a:rPr lang="it-IT" b="1" i="1">
                            <a:latin typeface="Cambria Math"/>
                          </a:rPr>
                          <m:t>𝒃</m:t>
                        </m:r>
                        <m:r>
                          <a:rPr lang="it-IT" b="1" i="1" baseline="-25000">
                            <a:latin typeface="Cambria Math"/>
                          </a:rPr>
                          <m:t>𝟏</m:t>
                        </m:r>
                        <m:r>
                          <a:rPr lang="it-IT" b="1" i="1">
                            <a:latin typeface="Cambria Math"/>
                          </a:rPr>
                          <m:t>+ </m:t>
                        </m:r>
                        <m:r>
                          <a:rPr lang="it-IT" b="1" i="1">
                            <a:latin typeface="Cambria Math"/>
                          </a:rPr>
                          <m:t>𝒃</m:t>
                        </m:r>
                        <m:r>
                          <a:rPr lang="it-IT" b="1" i="1" baseline="-25000"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it-IT" b="1" dirty="0"/>
                  <a:t>  </a:t>
                </a:r>
              </a:p>
              <a:p>
                <a:pPr>
                  <a:buNone/>
                </a:pPr>
                <a:endParaRPr lang="it-IT" dirty="0"/>
              </a:p>
              <a:p>
                <a:pPr>
                  <a:buNone/>
                </a:pPr>
                <a:r>
                  <a:rPr lang="it-IT" dirty="0"/>
                  <a:t>  </a:t>
                </a:r>
              </a:p>
              <a:p>
                <a:pPr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370" t="-4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8ECB615-15BD-5C4D-A69E-5B1325628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3573016"/>
            <a:ext cx="2290406" cy="161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9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BDE36B5B-7BEB-E14B-9FC8-6AE10DB396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2"/>
          <a:stretch/>
        </p:blipFill>
        <p:spPr>
          <a:xfrm>
            <a:off x="3822504" y="3674962"/>
            <a:ext cx="2226027" cy="1227596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type="body" sz="quarter" idx="13"/>
          </p:nvPr>
        </p:nvSpPr>
        <p:spPr>
          <a:xfrm>
            <a:off x="457200" y="1602000"/>
            <a:ext cx="5915000" cy="175499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it-IT" sz="1600" b="1" dirty="0"/>
              <a:t>La superficie di una figura piana è la parte di piano che essa occupa. </a:t>
            </a:r>
          </a:p>
          <a:p>
            <a:pPr>
              <a:buNone/>
            </a:pPr>
            <a:r>
              <a:rPr lang="it-IT" sz="1600" dirty="0"/>
              <a:t>Tale estensione è una grandezza misurabile; la sua misura è detta </a:t>
            </a:r>
            <a:r>
              <a:rPr lang="it-IT" sz="1600" b="1" dirty="0"/>
              <a:t>area </a:t>
            </a:r>
            <a:r>
              <a:rPr lang="it-IT" sz="1600" dirty="0"/>
              <a:t>e si indica con la lettera </a:t>
            </a:r>
            <a:r>
              <a:rPr lang="it-IT" sz="1600" b="1" dirty="0"/>
              <a:t>A</a:t>
            </a:r>
            <a:r>
              <a:rPr lang="it-IT" sz="1600" dirty="0"/>
              <a:t>.</a:t>
            </a:r>
          </a:p>
          <a:p>
            <a:pPr marL="0" indent="0">
              <a:buNone/>
            </a:pPr>
            <a:r>
              <a:rPr lang="it-IT" sz="1600" dirty="0"/>
              <a:t>Se due figure A e B sono sovrapponibili con un movimento rigido e quindi hanno la stessa superficie, sono dette </a:t>
            </a:r>
            <a:r>
              <a:rPr lang="it-IT" sz="1600" b="1" dirty="0"/>
              <a:t>equivalenti</a:t>
            </a:r>
            <a:r>
              <a:rPr lang="it-IT" sz="1600" dirty="0"/>
              <a:t> e si scrive: </a:t>
            </a:r>
          </a:p>
          <a:p>
            <a:pPr>
              <a:buNone/>
            </a:pPr>
            <a:r>
              <a:rPr lang="it-IT" sz="1600" dirty="0"/>
              <a:t>		</a:t>
            </a:r>
            <a:r>
              <a:rPr lang="it-IT" sz="1600" b="1" dirty="0"/>
              <a:t>A ≐ B</a:t>
            </a:r>
            <a:endParaRPr lang="it-IT" sz="1600" dirty="0">
              <a:solidFill>
                <a:srgbClr val="FF00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6DD1596-2626-7341-839C-5BFF4B3B4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82" y="1988840"/>
            <a:ext cx="2349500" cy="9144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4641A8F-2C43-1E4E-81CC-F510B01118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3"/>
          <a:stretch/>
        </p:blipFill>
        <p:spPr>
          <a:xfrm>
            <a:off x="4067944" y="5257107"/>
            <a:ext cx="1562100" cy="826120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E3F1C44D-7DFC-204F-A672-10FEC39BD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Figure equivalenti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9AD76C81-BE37-DB4E-8961-9A3F5231D2CF}"/>
              </a:ext>
            </a:extLst>
          </p:cNvPr>
          <p:cNvSpPr txBox="1">
            <a:spLocks/>
          </p:cNvSpPr>
          <p:nvPr/>
        </p:nvSpPr>
        <p:spPr>
          <a:xfrm>
            <a:off x="457200" y="3429000"/>
            <a:ext cx="8229600" cy="453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Due figure piane di forma diversa si dicono </a:t>
            </a:r>
            <a:r>
              <a:rPr lang="it-IT" b="1" dirty="0"/>
              <a:t>equivalenti</a:t>
            </a:r>
            <a:r>
              <a:rPr lang="it-IT" dirty="0"/>
              <a:t> se occupano la stessa superficie. </a:t>
            </a:r>
          </a:p>
          <a:p>
            <a:r>
              <a:rPr lang="it-IT" dirty="0"/>
              <a:t>Due figure </a:t>
            </a:r>
            <a:r>
              <a:rPr lang="it-IT" b="1" dirty="0" err="1"/>
              <a:t>equicomposte</a:t>
            </a:r>
            <a:r>
              <a:rPr lang="it-IT" dirty="0"/>
              <a:t> sono equivalenti.</a:t>
            </a:r>
          </a:p>
          <a:p>
            <a:endParaRPr lang="it-IT" dirty="0">
              <a:solidFill>
                <a:srgbClr val="0070C0"/>
              </a:solidFill>
            </a:endParaRPr>
          </a:p>
          <a:p>
            <a:endParaRPr lang="it-IT" dirty="0">
              <a:solidFill>
                <a:srgbClr val="0070C0"/>
              </a:solidFill>
            </a:endParaRPr>
          </a:p>
          <a:p>
            <a:endParaRPr lang="it-IT" dirty="0"/>
          </a:p>
          <a:p>
            <a:r>
              <a:rPr lang="it-IT" dirty="0"/>
              <a:t>Due figure piane ottenute sottraendo o addizionando figure congruenti sono equivalenti.</a:t>
            </a:r>
          </a:p>
          <a:p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70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24591B8C-94CA-0A48-A75B-C5260C51B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it-IT" dirty="0"/>
              <a:t>Per misurare la superficie di una figura occorre: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scegliere un’unità di misura omogenea con quella da misurare;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confrontare la superficie da misurare con l’unità di misura scelta e stabilire quante volte quest’ultima è contenuta nella prima. </a:t>
            </a: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dirty="0"/>
          </a:p>
          <a:p>
            <a:pPr>
              <a:buNone/>
            </a:pPr>
            <a:r>
              <a:rPr lang="it-IT" dirty="0"/>
              <a:t>L’</a:t>
            </a:r>
            <a:r>
              <a:rPr lang="it-IT" b="1" dirty="0"/>
              <a:t>area</a:t>
            </a:r>
            <a:r>
              <a:rPr lang="it-IT" dirty="0"/>
              <a:t>, cioè la misura della superficie, è il numero che indica </a:t>
            </a:r>
            <a:r>
              <a:rPr lang="it-IT" b="1" dirty="0"/>
              <a:t>quante volte l’unità di misura scelta è contenuta nella superficie data</a:t>
            </a:r>
            <a:r>
              <a:rPr lang="it-IT" dirty="0"/>
              <a:t>.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826A88C6-982B-3A4E-92D0-C310A9B32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Area: misura di una superficie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7360F71-0D9E-A440-ACB3-9AE2FB1C3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900" y="2996952"/>
            <a:ext cx="4086200" cy="14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63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Area del rettangolo e del quadrato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457200" y="1602000"/>
                <a:ext cx="6131024" cy="4536000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it-IT" sz="1700" b="1" dirty="0">
                    <a:solidFill>
                      <a:schemeClr val="accent2">
                        <a:lumMod val="75000"/>
                      </a:schemeClr>
                    </a:solidFill>
                  </a:rPr>
                  <a:t>AREA DEL RETTANGOLO</a:t>
                </a:r>
              </a:p>
              <a:p>
                <a:r>
                  <a:rPr lang="it-IT" dirty="0"/>
                  <a:t>L’area di un rettangolo è uguale al prodotto della misura della base </a:t>
                </a:r>
              </a:p>
              <a:p>
                <a:r>
                  <a:rPr lang="it-IT"/>
                  <a:t>per quella </a:t>
                </a:r>
                <a:r>
                  <a:rPr lang="it-IT" dirty="0"/>
                  <a:t>dell’altezza:</a:t>
                </a:r>
              </a:p>
              <a:p>
                <a:pPr>
                  <a:lnSpc>
                    <a:spcPct val="120000"/>
                  </a:lnSpc>
                </a:pPr>
                <a:r>
                  <a:rPr lang="it-IT" dirty="0"/>
                  <a:t> 	</a:t>
                </a:r>
                <a:r>
                  <a:rPr lang="it-IT" b="1" i="1" dirty="0" err="1"/>
                  <a:t>A</a:t>
                </a:r>
                <a:r>
                  <a:rPr lang="it-IT" b="1" i="1" baseline="-25000" dirty="0" err="1"/>
                  <a:t>rettangolo</a:t>
                </a:r>
                <a:r>
                  <a:rPr lang="it-IT" b="1" dirty="0"/>
                  <a:t> = </a:t>
                </a:r>
                <a:r>
                  <a:rPr lang="it-IT" b="1" i="1" dirty="0"/>
                  <a:t>b </a:t>
                </a:r>
                <a14:m>
                  <m:oMath xmlns:m="http://schemas.openxmlformats.org/officeDocument/2006/math">
                    <m:r>
                      <a:rPr lang="it-IT" b="1" i="1">
                        <a:latin typeface="Cambria Math"/>
                        <a:ea typeface="Cambria Math"/>
                      </a:rPr>
                      <m:t>× </m:t>
                    </m:r>
                  </m:oMath>
                </a14:m>
                <a:r>
                  <a:rPr lang="it-IT" b="1" i="1" dirty="0"/>
                  <a:t>h</a:t>
                </a:r>
                <a:r>
                  <a:rPr lang="it-IT" b="1" dirty="0"/>
                  <a:t> 	</a:t>
                </a:r>
                <a:r>
                  <a:rPr lang="it-IT" dirty="0"/>
                  <a:t>(formula diretta) </a:t>
                </a:r>
              </a:p>
              <a:p>
                <a:pPr>
                  <a:lnSpc>
                    <a:spcPct val="170000"/>
                  </a:lnSpc>
                </a:pPr>
                <a:r>
                  <a:rPr lang="it-IT" dirty="0"/>
                  <a:t>Le formule inverse ci consentono di calcolare: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la </a:t>
                </a:r>
                <a:r>
                  <a:rPr lang="it-IT" b="1" dirty="0"/>
                  <a:t>base</a:t>
                </a:r>
                <a:r>
                  <a:rPr lang="it-IT" dirty="0"/>
                  <a:t> conoscendo l’area e l’altezza: </a:t>
                </a:r>
              </a:p>
              <a:p>
                <a:r>
                  <a:rPr lang="it-IT" b="1" i="1" dirty="0"/>
                  <a:t>	b</a:t>
                </a:r>
                <a:r>
                  <a:rPr lang="it-IT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>
                            <a:latin typeface="Cambria Math"/>
                          </a:rPr>
                          <m:t>𝑨</m:t>
                        </m:r>
                        <m:r>
                          <a:rPr lang="it-IT" b="1" i="1">
                            <a:latin typeface="Cambria Math"/>
                          </a:rPr>
                          <m:t> </m:t>
                        </m:r>
                        <m:r>
                          <a:rPr lang="it-IT" b="1" i="1" baseline="-25000">
                            <a:latin typeface="Cambria Math"/>
                          </a:rPr>
                          <m:t>𝒓𝒆𝒕𝒕𝒂𝒏𝒈𝒐𝒍𝒐</m:t>
                        </m:r>
                      </m:num>
                      <m:den>
                        <m:r>
                          <a:rPr lang="it-IT" b="1" i="1">
                            <a:latin typeface="Cambria Math"/>
                          </a:rPr>
                          <m:t>𝒉</m:t>
                        </m:r>
                      </m:den>
                    </m:f>
                  </m:oMath>
                </a14:m>
                <a:endParaRPr lang="it-IT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l’</a:t>
                </a:r>
                <a:r>
                  <a:rPr lang="it-IT" b="1" dirty="0"/>
                  <a:t>altezza</a:t>
                </a:r>
                <a:r>
                  <a:rPr lang="it-IT" dirty="0"/>
                  <a:t> conoscendo l’area e la base: </a:t>
                </a:r>
              </a:p>
              <a:p>
                <a:r>
                  <a:rPr lang="it-IT" b="1" i="1" dirty="0"/>
                  <a:t>	h</a:t>
                </a:r>
                <a:r>
                  <a:rPr lang="it-IT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>
                            <a:latin typeface="Cambria Math"/>
                          </a:rPr>
                          <m:t>𝑨</m:t>
                        </m:r>
                        <m:r>
                          <a:rPr lang="it-IT" b="1" i="1" baseline="-25000">
                            <a:latin typeface="Cambria Math"/>
                          </a:rPr>
                          <m:t>𝒓𝒆𝒕𝒕𝒂𝒏𝒈𝒐𝒍𝒐</m:t>
                        </m:r>
                      </m:num>
                      <m:den>
                        <m:r>
                          <a:rPr lang="it-IT" b="1" i="1">
                            <a:latin typeface="Cambria Math"/>
                          </a:rPr>
                          <m:t>𝒃</m:t>
                        </m:r>
                      </m:den>
                    </m:f>
                  </m:oMath>
                </a14:m>
                <a:endParaRPr lang="it-IT" b="1" dirty="0"/>
              </a:p>
              <a:p>
                <a:pPr>
                  <a:lnSpc>
                    <a:spcPct val="310000"/>
                  </a:lnSpc>
                </a:pPr>
                <a:r>
                  <a:rPr lang="it-IT" sz="1700" b="1" dirty="0">
                    <a:solidFill>
                      <a:schemeClr val="accent2">
                        <a:lumMod val="75000"/>
                      </a:schemeClr>
                    </a:solidFill>
                  </a:rPr>
                  <a:t>AREA DEL QUADRATO</a:t>
                </a:r>
              </a:p>
              <a:p>
                <a:r>
                  <a:rPr lang="it-IT" dirty="0"/>
                  <a:t>L’area di un quadrato è uguale al prodotto della misura del lato per se stesso, </a:t>
                </a:r>
              </a:p>
              <a:p>
                <a:r>
                  <a:rPr lang="it-IT" dirty="0"/>
                  <a:t>cioè al quadrato della misura del lato:  </a:t>
                </a:r>
              </a:p>
              <a:p>
                <a:r>
                  <a:rPr lang="it-IT" b="1" i="1" dirty="0"/>
                  <a:t>	</a:t>
                </a:r>
                <a:r>
                  <a:rPr lang="it-IT" b="1" i="1" dirty="0" err="1"/>
                  <a:t>A</a:t>
                </a:r>
                <a:r>
                  <a:rPr lang="it-IT" b="1" i="1" baseline="-25000" dirty="0" err="1"/>
                  <a:t>quadrato</a:t>
                </a:r>
                <a:r>
                  <a:rPr lang="it-IT" b="1" dirty="0"/>
                  <a:t> = </a:t>
                </a:r>
                <a:r>
                  <a:rPr lang="it-IT" b="1" i="1" dirty="0"/>
                  <a:t>l </a:t>
                </a:r>
                <a14:m>
                  <m:oMath xmlns:m="http://schemas.openxmlformats.org/officeDocument/2006/math">
                    <m:r>
                      <a:rPr lang="it-IT" b="1" i="1">
                        <a:latin typeface="Cambria Math"/>
                        <a:ea typeface="Cambria Math"/>
                      </a:rPr>
                      <m:t>× </m:t>
                    </m:r>
                  </m:oMath>
                </a14:m>
                <a:r>
                  <a:rPr lang="it-IT" b="1" i="1" dirty="0"/>
                  <a:t>l = l</a:t>
                </a:r>
                <a:r>
                  <a:rPr lang="it-IT" b="1" baseline="30000" dirty="0"/>
                  <a:t>2</a:t>
                </a:r>
                <a:r>
                  <a:rPr lang="it-IT" dirty="0"/>
                  <a:t> 	(formula diretta) </a:t>
                </a:r>
              </a:p>
              <a:p>
                <a:r>
                  <a:rPr lang="it-IT" dirty="0"/>
                  <a:t>La formula inversa ci consente di calcolare il </a:t>
                </a:r>
                <a:r>
                  <a:rPr lang="it-IT" b="1" dirty="0"/>
                  <a:t>lato</a:t>
                </a:r>
                <a:r>
                  <a:rPr lang="it-IT" dirty="0"/>
                  <a:t> conoscendo l’area: </a:t>
                </a:r>
              </a:p>
              <a:p>
                <a:r>
                  <a:rPr lang="it-IT" b="1" i="1" dirty="0"/>
                  <a:t>	l</a:t>
                </a:r>
                <a:r>
                  <a:rPr lang="it-IT" b="1" dirty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it-IT" b="1" i="1" dirty="0"/>
                          <m:t>A</m:t>
                        </m:r>
                        <m:r>
                          <m:rPr>
                            <m:nor/>
                          </m:rPr>
                          <a:rPr lang="it-IT" b="1" i="1" baseline="-25000" dirty="0"/>
                          <m:t>quadrato</m:t>
                        </m:r>
                      </m:e>
                    </m:rad>
                  </m:oMath>
                </a14:m>
                <a:endParaRPr lang="it-IT" b="1" dirty="0"/>
              </a:p>
              <a:p>
                <a:pPr>
                  <a:buNone/>
                </a:pPr>
                <a:endParaRPr lang="it-IT" b="1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57200" y="1602000"/>
                <a:ext cx="6131024" cy="4536000"/>
              </a:xfrm>
              <a:blipFill>
                <a:blip r:embed="rId2"/>
                <a:stretch>
                  <a:fillRect l="-497" t="-1344" r="-49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6EF68DF-29DE-A64B-81F3-55B3B1DB1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864" y="1844824"/>
            <a:ext cx="2049937" cy="144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9D6BF82-345E-094B-88C0-59B36700F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523" y="4293096"/>
            <a:ext cx="124261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97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Area del parallelogramma</a:t>
            </a:r>
            <a:endParaRPr lang="it-IT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it-IT" dirty="0"/>
                  <a:t>Un parallelogramma è equivalente a un rettangolo avente la stessa base e la stessa altezza.</a:t>
                </a:r>
              </a:p>
              <a:p>
                <a:pPr marL="0" indent="0">
                  <a:buNone/>
                </a:pPr>
                <a:r>
                  <a:rPr lang="it-IT" dirty="0"/>
                  <a:t>L’</a:t>
                </a:r>
                <a:r>
                  <a:rPr lang="it-IT" b="1" dirty="0"/>
                  <a:t>area di un parallelogramma </a:t>
                </a:r>
                <a:r>
                  <a:rPr lang="it-IT" dirty="0"/>
                  <a:t>è uguale al prodotto della misura di una sua base per quella dell’altezza a essa relativa:</a:t>
                </a:r>
              </a:p>
              <a:p>
                <a:pPr lvl="1"/>
                <a:r>
                  <a:rPr lang="it-IT" b="1" i="1" dirty="0" err="1"/>
                  <a:t>A</a:t>
                </a:r>
                <a:r>
                  <a:rPr lang="it-IT" b="1" i="1" baseline="-25000" dirty="0" err="1"/>
                  <a:t>parallelogramma</a:t>
                </a:r>
                <a:r>
                  <a:rPr lang="it-IT" b="1" dirty="0"/>
                  <a:t> = </a:t>
                </a:r>
                <a:r>
                  <a:rPr lang="it-IT" b="1" i="1" dirty="0"/>
                  <a:t>b </a:t>
                </a:r>
                <a14:m>
                  <m:oMath xmlns:m="http://schemas.openxmlformats.org/officeDocument/2006/math">
                    <m:r>
                      <a:rPr lang="it-IT" b="1" i="1">
                        <a:latin typeface="Cambria Math"/>
                        <a:ea typeface="Cambria Math"/>
                      </a:rPr>
                      <m:t>× </m:t>
                    </m:r>
                  </m:oMath>
                </a14:m>
                <a:r>
                  <a:rPr lang="it-IT" b="1" i="1" dirty="0"/>
                  <a:t>h</a:t>
                </a:r>
                <a:r>
                  <a:rPr lang="it-IT" dirty="0"/>
                  <a:t>	(formula diretta) </a:t>
                </a:r>
              </a:p>
              <a:p>
                <a:pPr marL="0" indent="0">
                  <a:buNone/>
                </a:pPr>
                <a:endParaRPr lang="it-IT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it-IT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it-IT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it-IT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it-IT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it-IT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it-IT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it-IT" dirty="0"/>
                  <a:t>Le formule inverse ci consentono di calcolare: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la </a:t>
                </a:r>
                <a:r>
                  <a:rPr lang="it-IT" b="1" dirty="0"/>
                  <a:t>base</a:t>
                </a:r>
                <a:r>
                  <a:rPr lang="it-IT" dirty="0"/>
                  <a:t> conoscendo l’area e l’altezza: </a:t>
                </a:r>
              </a:p>
              <a:p>
                <a:pPr>
                  <a:buNone/>
                </a:pPr>
                <a:r>
                  <a:rPr lang="it-IT" b="1" i="1" dirty="0"/>
                  <a:t>	b </a:t>
                </a:r>
                <a:r>
                  <a:rPr lang="it-IT" b="1" dirty="0"/>
                  <a:t>=</a:t>
                </a:r>
                <a:r>
                  <a:rPr lang="it-IT" b="1" i="1" dirty="0"/>
                  <a:t> </a:t>
                </a:r>
                <a:r>
                  <a:rPr lang="it-IT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>
                            <a:latin typeface="Cambria Math"/>
                          </a:rPr>
                          <m:t>𝑨</m:t>
                        </m:r>
                        <m:r>
                          <a:rPr lang="it-IT" b="1" i="1" baseline="-25000" smtClean="0">
                            <a:latin typeface="Cambria Math"/>
                          </a:rPr>
                          <m:t>𝒑𝒂𝒓𝒂𝒍𝒍𝒆𝒍𝒐𝒈𝒓𝒂𝒎𝒎𝒂</m:t>
                        </m:r>
                      </m:num>
                      <m:den>
                        <m:r>
                          <a:rPr lang="it-IT" b="1" i="1">
                            <a:latin typeface="Cambria Math"/>
                          </a:rPr>
                          <m:t>𝒉</m:t>
                        </m:r>
                      </m:den>
                    </m:f>
                  </m:oMath>
                </a14:m>
                <a:r>
                  <a:rPr lang="it-IT" dirty="0"/>
                  <a:t>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l’</a:t>
                </a:r>
                <a:r>
                  <a:rPr lang="it-IT" b="1" dirty="0"/>
                  <a:t>altezza</a:t>
                </a:r>
                <a:r>
                  <a:rPr lang="it-IT" dirty="0"/>
                  <a:t> conoscendo l’area e la base: </a:t>
                </a:r>
              </a:p>
              <a:p>
                <a:pPr>
                  <a:buNone/>
                </a:pPr>
                <a:r>
                  <a:rPr lang="it-IT" dirty="0"/>
                  <a:t> 	</a:t>
                </a:r>
                <a:r>
                  <a:rPr lang="it-IT" b="1" i="1" dirty="0"/>
                  <a:t>h</a:t>
                </a:r>
                <a:r>
                  <a:rPr lang="it-IT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>
                            <a:latin typeface="Cambria Math"/>
                          </a:rPr>
                          <m:t>𝑨</m:t>
                        </m:r>
                        <m:r>
                          <a:rPr lang="it-IT" b="1" i="1" baseline="-25000" smtClean="0">
                            <a:latin typeface="Cambria Math"/>
                          </a:rPr>
                          <m:t>𝒑𝒂𝒓𝒂𝒍𝒍𝒆𝒍𝒐𝒈𝒓𝒂𝒎𝒎𝒂</m:t>
                        </m:r>
                      </m:num>
                      <m:den>
                        <m:r>
                          <a:rPr lang="it-IT" b="1" i="1">
                            <a:latin typeface="Cambria Math"/>
                          </a:rPr>
                          <m:t>𝒃</m:t>
                        </m:r>
                      </m:den>
                    </m:f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370" t="-941" b="-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D186C33-88FD-314D-AF60-529B38850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157" y="2924944"/>
            <a:ext cx="2521686" cy="137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54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Area del triangolo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457200" y="1602000"/>
                <a:ext cx="7859216" cy="45360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dirty="0"/>
                  <a:t>Un triangolo è equivalente alla metà di un parallelogramma che ha la stessa base e la stessa altezza.</a:t>
                </a:r>
              </a:p>
              <a:p>
                <a:pPr marL="0" indent="0">
                  <a:buNone/>
                </a:pPr>
                <a:r>
                  <a:rPr lang="it-IT" dirty="0"/>
                  <a:t>L’</a:t>
                </a:r>
                <a:r>
                  <a:rPr lang="it-IT" b="1" dirty="0"/>
                  <a:t>area di un triangolo </a:t>
                </a:r>
                <a:r>
                  <a:rPr lang="it-IT" dirty="0"/>
                  <a:t>è uguale al semiprodotto della misura della base per quella dell’altezza relativa: </a:t>
                </a:r>
              </a:p>
              <a:p>
                <a:pPr lvl="1"/>
                <a:r>
                  <a:rPr lang="it-IT" b="1" i="1" dirty="0" err="1"/>
                  <a:t>A</a:t>
                </a:r>
                <a:r>
                  <a:rPr lang="it-IT" b="1" i="1" baseline="-25000" dirty="0" err="1"/>
                  <a:t>triangolo</a:t>
                </a:r>
                <a:r>
                  <a:rPr lang="it-IT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 smtClean="0">
                            <a:latin typeface="Cambria Math"/>
                          </a:rPr>
                          <m:t>𝒃</m:t>
                        </m:r>
                        <m:r>
                          <a:rPr lang="it-IT" b="1" i="1" smtClean="0">
                            <a:latin typeface="Cambria Math"/>
                          </a:rPr>
                          <m:t> × </m:t>
                        </m:r>
                        <m:r>
                          <a:rPr lang="it-IT" b="1" i="1" smtClean="0">
                            <a:latin typeface="Cambria Math"/>
                          </a:rPr>
                          <m:t>𝒉</m:t>
                        </m:r>
                      </m:num>
                      <m:den>
                        <m:r>
                          <a:rPr lang="it-IT" b="1" i="0" smtClean="0">
                            <a:latin typeface="Cambria Math"/>
                          </a:rPr>
                          <m:t>𝟐</m:t>
                        </m:r>
                      </m:den>
                    </m:f>
                    <m:r>
                      <a:rPr lang="it-IT" b="0" i="0" smtClean="0">
                        <a:latin typeface="Cambria Math"/>
                      </a:rPr>
                      <m:t>              </m:t>
                    </m:r>
                  </m:oMath>
                </a14:m>
                <a:r>
                  <a:rPr lang="it-IT" dirty="0"/>
                  <a:t>(formula diretta) </a:t>
                </a:r>
              </a:p>
              <a:p>
                <a:endParaRPr lang="it-IT" dirty="0">
                  <a:highlight>
                    <a:srgbClr val="FFFF00"/>
                  </a:highlight>
                </a:endParaRPr>
              </a:p>
              <a:p>
                <a:r>
                  <a:rPr lang="it-IT" dirty="0"/>
                  <a:t>Le formule inverse ci consentono di calcolare: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la </a:t>
                </a:r>
                <a:r>
                  <a:rPr lang="it-IT" b="1" dirty="0"/>
                  <a:t>base</a:t>
                </a:r>
                <a:r>
                  <a:rPr lang="it-IT" dirty="0"/>
                  <a:t> conoscendo l’area e l’altezza:</a:t>
                </a:r>
              </a:p>
              <a:p>
                <a:pPr lvl="1"/>
                <a:r>
                  <a:rPr lang="it-IT" b="1" i="1" dirty="0"/>
                  <a:t>	b </a:t>
                </a:r>
                <a:r>
                  <a:rPr lang="it-IT" b="1" dirty="0"/>
                  <a:t>=</a:t>
                </a:r>
                <a:r>
                  <a:rPr lang="it-IT" b="1" i="1" dirty="0"/>
                  <a:t> </a:t>
                </a:r>
                <a:r>
                  <a:rPr lang="it-IT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0" smtClean="0">
                            <a:latin typeface="Cambria Math"/>
                          </a:rPr>
                          <m:t> </m:t>
                        </m:r>
                        <m:r>
                          <a:rPr lang="it-IT" b="1" i="0" smtClean="0">
                            <a:latin typeface="Cambria Math"/>
                          </a:rPr>
                          <m:t>𝟐</m:t>
                        </m:r>
                        <m:r>
                          <a:rPr lang="it-IT" b="1" i="1" smtClean="0">
                            <a:latin typeface="Cambria Math"/>
                          </a:rPr>
                          <m:t> </m:t>
                        </m:r>
                        <m:r>
                          <a:rPr lang="it-IT" b="1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it-IT" b="1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it-IT" b="1" i="1">
                            <a:latin typeface="Cambria Math"/>
                          </a:rPr>
                          <m:t>𝑨</m:t>
                        </m:r>
                        <m:r>
                          <a:rPr lang="it-IT" b="1" i="1" baseline="-25000" smtClean="0">
                            <a:latin typeface="Cambria Math"/>
                          </a:rPr>
                          <m:t>𝒕𝒓𝒊𝒂𝒏𝒈𝒐𝒍𝒐</m:t>
                        </m:r>
                      </m:num>
                      <m:den>
                        <m:r>
                          <a:rPr lang="it-IT" b="1" i="1">
                            <a:latin typeface="Cambria Math"/>
                          </a:rPr>
                          <m:t>𝒉</m:t>
                        </m:r>
                      </m:den>
                    </m:f>
                  </m:oMath>
                </a14:m>
                <a:r>
                  <a:rPr lang="it-IT" dirty="0"/>
                  <a:t>  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l’</a:t>
                </a:r>
                <a:r>
                  <a:rPr lang="it-IT" b="1" dirty="0"/>
                  <a:t>altezza</a:t>
                </a:r>
                <a:r>
                  <a:rPr lang="it-IT" dirty="0"/>
                  <a:t> conoscendo l’area e la base:  </a:t>
                </a:r>
              </a:p>
              <a:p>
                <a:pPr lvl="1"/>
                <a:r>
                  <a:rPr lang="it-IT" b="1" i="1" dirty="0"/>
                  <a:t>	h </a:t>
                </a:r>
                <a:r>
                  <a:rPr lang="it-IT" b="1" dirty="0"/>
                  <a:t>=</a:t>
                </a:r>
                <a:r>
                  <a:rPr lang="it-IT" b="1" i="1" dirty="0"/>
                  <a:t> </a:t>
                </a:r>
                <a:r>
                  <a:rPr lang="it-IT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>
                            <a:latin typeface="Cambria Math"/>
                          </a:rPr>
                          <m:t> </m:t>
                        </m:r>
                        <m:r>
                          <a:rPr lang="it-IT" b="1">
                            <a:latin typeface="Cambria Math"/>
                          </a:rPr>
                          <m:t>𝟐</m:t>
                        </m:r>
                        <m:r>
                          <a:rPr lang="it-IT" b="1" i="1" smtClean="0">
                            <a:latin typeface="Cambria Math"/>
                          </a:rPr>
                          <m:t> </m:t>
                        </m:r>
                        <m:r>
                          <a:rPr lang="it-IT" b="1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it-IT" b="1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it-IT" b="1" i="1">
                            <a:latin typeface="Cambria Math"/>
                          </a:rPr>
                          <m:t>𝑨</m:t>
                        </m:r>
                        <m:r>
                          <a:rPr lang="it-IT" b="1" i="1" baseline="-25000">
                            <a:latin typeface="Cambria Math"/>
                          </a:rPr>
                          <m:t>𝒕𝒓𝒊𝒂𝒏𝒈𝒐𝒍𝒐</m:t>
                        </m:r>
                      </m:num>
                      <m:den>
                        <m:r>
                          <a:rPr lang="it-IT" b="1" i="1" smtClean="0">
                            <a:latin typeface="Cambria Math"/>
                          </a:rPr>
                          <m:t>𝒃</m:t>
                        </m:r>
                      </m:den>
                    </m:f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57200" y="1602000"/>
                <a:ext cx="7859216" cy="4536000"/>
              </a:xfrm>
              <a:blipFill>
                <a:blip r:embed="rId2"/>
                <a:stretch>
                  <a:fillRect l="-485" t="-559" r="-3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B37412D-C7FD-474B-950F-B01F25524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718" y="2970892"/>
            <a:ext cx="2423682" cy="179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44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Area del triangolo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457200" y="1602000"/>
                <a:ext cx="8579296" cy="453600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it-IT" b="1" dirty="0">
                    <a:solidFill>
                      <a:schemeClr val="accent2">
                        <a:lumMod val="75000"/>
                      </a:schemeClr>
                    </a:solidFill>
                  </a:rPr>
                  <a:t>AREA DEL TRIANGOLO RETTANGOLO</a:t>
                </a:r>
              </a:p>
              <a:p>
                <a:pPr marL="0" indent="0">
                  <a:buNone/>
                </a:pPr>
                <a:r>
                  <a:rPr lang="it-IT" dirty="0"/>
                  <a:t>Nei triangoli rettangoli assumendo come base un cateto, l’altezza relativa </a:t>
                </a:r>
                <a:br>
                  <a:rPr lang="it-IT" dirty="0"/>
                </a:br>
                <a:r>
                  <a:rPr lang="it-IT" dirty="0"/>
                  <a:t>corrisponde all’altro cateto.</a:t>
                </a:r>
                <a:br>
                  <a:rPr lang="it-IT" dirty="0"/>
                </a:br>
                <a:r>
                  <a:rPr lang="it-IT" dirty="0"/>
                  <a:t>L’</a:t>
                </a:r>
                <a:r>
                  <a:rPr lang="it-IT" b="1" dirty="0"/>
                  <a:t>area di un triangolo rettangolo </a:t>
                </a:r>
                <a:r>
                  <a:rPr lang="it-IT" dirty="0"/>
                  <a:t>è uguale al semiprodotto delle misure </a:t>
                </a:r>
                <a:br>
                  <a:rPr lang="it-IT" dirty="0"/>
                </a:br>
                <a:r>
                  <a:rPr lang="it-IT" dirty="0"/>
                  <a:t>dei due cateti:</a:t>
                </a:r>
              </a:p>
              <a:p>
                <a:pPr lvl="1"/>
                <a:r>
                  <a:rPr lang="it-IT" b="1" i="1" dirty="0"/>
                  <a:t> </a:t>
                </a:r>
                <a:r>
                  <a:rPr lang="it-IT" b="1" i="1" dirty="0" err="1"/>
                  <a:t>A</a:t>
                </a:r>
                <a:r>
                  <a:rPr lang="it-IT" b="1" i="1" baseline="-25000" dirty="0" err="1"/>
                  <a:t>triangolo</a:t>
                </a:r>
                <a:r>
                  <a:rPr lang="it-IT" b="1" i="1" baseline="-25000" dirty="0"/>
                  <a:t> rettangolo</a:t>
                </a:r>
                <a:r>
                  <a:rPr lang="it-IT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 smtClean="0">
                            <a:latin typeface="Cambria Math"/>
                          </a:rPr>
                          <m:t>𝒂</m:t>
                        </m:r>
                        <m:r>
                          <a:rPr lang="it-IT" b="1" i="1" smtClean="0">
                            <a:latin typeface="Cambria Math"/>
                          </a:rPr>
                          <m:t> × </m:t>
                        </m:r>
                        <m:r>
                          <a:rPr lang="it-IT" b="1" i="1" smtClean="0">
                            <a:latin typeface="Cambria Math"/>
                            <a:ea typeface="Cambria Math"/>
                          </a:rPr>
                          <m:t>𝒃</m:t>
                        </m:r>
                      </m:num>
                      <m:den>
                        <m:r>
                          <a:rPr lang="it-IT" b="1"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it-IT" dirty="0"/>
                  <a:t> 	(formula diretta) </a:t>
                </a:r>
              </a:p>
              <a:p>
                <a:pPr marL="0" indent="0">
                  <a:buNone/>
                </a:pPr>
                <a:r>
                  <a:rPr lang="it-IT" dirty="0"/>
                  <a:t>Le formule inverse ci consentono di calcolare un </a:t>
                </a:r>
                <a:r>
                  <a:rPr lang="it-IT" b="1" dirty="0"/>
                  <a:t>cateto</a:t>
                </a:r>
                <a:r>
                  <a:rPr lang="it-IT" dirty="0"/>
                  <a:t> conoscendo l’area </a:t>
                </a:r>
              </a:p>
              <a:p>
                <a:pPr marL="0" indent="0">
                  <a:buNone/>
                </a:pPr>
                <a:r>
                  <a:rPr lang="it-IT" dirty="0"/>
                  <a:t>e l’altro cateto: </a:t>
                </a:r>
              </a:p>
              <a:p>
                <a:pPr lvl="1"/>
                <a:r>
                  <a:rPr lang="it-IT" b="1" i="1" dirty="0"/>
                  <a:t>a </a:t>
                </a:r>
                <a:r>
                  <a:rPr lang="it-IT" b="1" dirty="0"/>
                  <a:t>=</a:t>
                </a:r>
                <a:r>
                  <a:rPr lang="it-IT" b="1" i="1" dirty="0"/>
                  <a:t> </a:t>
                </a:r>
                <a:r>
                  <a:rPr lang="it-IT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>
                            <a:latin typeface="Cambria Math"/>
                          </a:rPr>
                          <m:t> </m:t>
                        </m:r>
                        <m:r>
                          <a:rPr lang="it-IT" b="1">
                            <a:latin typeface="Cambria Math"/>
                          </a:rPr>
                          <m:t>𝟐</m:t>
                        </m:r>
                        <m:r>
                          <a:rPr lang="it-IT" b="1" i="0" smtClean="0">
                            <a:latin typeface="Cambria Math"/>
                          </a:rPr>
                          <m:t> </m:t>
                        </m:r>
                        <m:r>
                          <a:rPr lang="it-IT" b="1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it-IT" b="1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it-IT" b="1" i="1">
                            <a:latin typeface="Cambria Math"/>
                          </a:rPr>
                          <m:t>𝑨</m:t>
                        </m:r>
                        <m:r>
                          <a:rPr lang="it-IT" b="1" i="1" baseline="-25000">
                            <a:latin typeface="Cambria Math"/>
                          </a:rPr>
                          <m:t>𝒕𝒓𝒊𝒂𝒏𝒈𝒐𝒍𝒐</m:t>
                        </m:r>
                        <m:r>
                          <a:rPr lang="it-IT" b="1" i="1" baseline="-25000" smtClean="0">
                            <a:latin typeface="Cambria Math"/>
                          </a:rPr>
                          <m:t> </m:t>
                        </m:r>
                        <m:r>
                          <a:rPr lang="it-IT" b="1" i="1" baseline="-25000" smtClean="0">
                            <a:latin typeface="Cambria Math"/>
                          </a:rPr>
                          <m:t>𝒓𝒆𝒕𝒕𝒂𝒏𝒈𝒐𝒍𝒐</m:t>
                        </m:r>
                      </m:num>
                      <m:den>
                        <m:r>
                          <a:rPr lang="it-IT" b="1" i="1" smtClean="0">
                            <a:latin typeface="Cambria Math"/>
                          </a:rPr>
                          <m:t>𝒃</m:t>
                        </m:r>
                      </m:den>
                    </m:f>
                  </m:oMath>
                </a14:m>
                <a:r>
                  <a:rPr lang="it-IT" dirty="0"/>
                  <a:t>	</a:t>
                </a:r>
                <a:r>
                  <a:rPr lang="it-IT" b="1" i="1" dirty="0"/>
                  <a:t>b </a:t>
                </a:r>
                <a:r>
                  <a:rPr lang="it-IT" b="1" dirty="0"/>
                  <a:t>=</a:t>
                </a:r>
                <a:r>
                  <a:rPr lang="it-IT" b="1" i="1" dirty="0"/>
                  <a:t> </a:t>
                </a:r>
                <a:r>
                  <a:rPr lang="it-IT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>
                            <a:latin typeface="Cambria Math"/>
                          </a:rPr>
                          <m:t> </m:t>
                        </m:r>
                        <m:r>
                          <a:rPr lang="it-IT" b="1" i="1">
                            <a:latin typeface="Cambria Math"/>
                          </a:rPr>
                          <m:t>𝟐</m:t>
                        </m:r>
                        <m:r>
                          <a:rPr lang="it-IT" b="1" i="1" smtClean="0">
                            <a:latin typeface="Cambria Math"/>
                          </a:rPr>
                          <m:t> </m:t>
                        </m:r>
                        <m:r>
                          <a:rPr lang="it-IT" b="1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it-IT" b="1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it-IT" b="1" i="1">
                            <a:latin typeface="Cambria Math"/>
                          </a:rPr>
                          <m:t>𝑨</m:t>
                        </m:r>
                        <m:r>
                          <a:rPr lang="it-IT" b="1" i="1" baseline="-25000">
                            <a:latin typeface="Cambria Math"/>
                          </a:rPr>
                          <m:t>𝒕𝒓𝒊𝒂𝒏𝒈𝒐𝒍𝒐</m:t>
                        </m:r>
                        <m:r>
                          <a:rPr lang="it-IT" b="1" i="1" baseline="-25000" smtClean="0">
                            <a:latin typeface="Cambria Math"/>
                          </a:rPr>
                          <m:t> </m:t>
                        </m:r>
                        <m:r>
                          <a:rPr lang="it-IT" b="1" i="1" baseline="-25000" smtClean="0">
                            <a:latin typeface="Cambria Math"/>
                          </a:rPr>
                          <m:t>𝒓𝒆𝒕𝒕𝒂𝒏𝒈𝒐𝒍𝒐</m:t>
                        </m:r>
                      </m:num>
                      <m:den>
                        <m:r>
                          <a:rPr lang="it-IT" b="1" i="1" smtClean="0">
                            <a:latin typeface="Cambria Math"/>
                          </a:rPr>
                          <m:t>𝒂</m:t>
                        </m:r>
                      </m:den>
                    </m:f>
                  </m:oMath>
                </a14:m>
                <a:r>
                  <a:rPr lang="it-IT" b="1" dirty="0"/>
                  <a:t> </a:t>
                </a:r>
              </a:p>
              <a:p>
                <a:pPr marL="0" indent="0">
                  <a:buNone/>
                </a:pPr>
                <a:r>
                  <a:rPr lang="it-IT" dirty="0"/>
                  <a:t>Se si conosce l’ipotenusa </a:t>
                </a:r>
                <a:r>
                  <a:rPr lang="it-IT" i="1" dirty="0"/>
                  <a:t>c</a:t>
                </a:r>
                <a:r>
                  <a:rPr lang="it-IT" dirty="0"/>
                  <a:t> e l’altezza relativa all’ipotenusa </a:t>
                </a:r>
                <a:r>
                  <a:rPr lang="it-IT" i="1" dirty="0"/>
                  <a:t>h</a:t>
                </a:r>
                <a:r>
                  <a:rPr lang="it-IT" dirty="0"/>
                  <a:t> possiamo calcolare l’</a:t>
                </a:r>
                <a:r>
                  <a:rPr lang="it-IT" b="1" dirty="0"/>
                  <a:t>area </a:t>
                </a:r>
                <a:r>
                  <a:rPr lang="it-IT" dirty="0"/>
                  <a:t>con la formula:</a:t>
                </a:r>
              </a:p>
              <a:p>
                <a:pPr marL="0" indent="0">
                  <a:buNone/>
                </a:pPr>
                <a:r>
                  <a:rPr lang="it-IT" b="1" i="1" dirty="0"/>
                  <a:t>	</a:t>
                </a:r>
                <a:r>
                  <a:rPr lang="it-IT" b="1" i="1" dirty="0" err="1"/>
                  <a:t>A</a:t>
                </a:r>
                <a:r>
                  <a:rPr lang="it-IT" b="1" i="1" baseline="-25000" dirty="0" err="1"/>
                  <a:t>triangolo</a:t>
                </a:r>
                <a:r>
                  <a:rPr lang="it-IT" b="1" i="1" baseline="-25000" dirty="0"/>
                  <a:t> rettangolo</a:t>
                </a:r>
                <a:r>
                  <a:rPr lang="it-IT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 smtClean="0">
                            <a:latin typeface="Cambria Math"/>
                          </a:rPr>
                          <m:t>𝒄</m:t>
                        </m:r>
                        <m:r>
                          <a:rPr lang="it-IT" b="1" i="1">
                            <a:latin typeface="Cambria Math"/>
                          </a:rPr>
                          <m:t> ×</m:t>
                        </m:r>
                        <m:r>
                          <a:rPr lang="it-IT" b="1" i="1" smtClean="0">
                            <a:latin typeface="Cambria Math"/>
                          </a:rPr>
                          <m:t> </m:t>
                        </m:r>
                        <m:r>
                          <a:rPr lang="it-IT" b="1" i="1" smtClean="0">
                            <a:latin typeface="Cambria Math"/>
                          </a:rPr>
                          <m:t>𝒉</m:t>
                        </m:r>
                      </m:num>
                      <m:den>
                        <m:r>
                          <a:rPr lang="it-IT" b="1"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it-IT" dirty="0"/>
                  <a:t> </a:t>
                </a:r>
              </a:p>
              <a:p>
                <a:pPr marL="0" indent="0">
                  <a:buNone/>
                </a:pPr>
                <a:r>
                  <a:rPr lang="it-IT" dirty="0"/>
                  <a:t>In un triangolo rettangolo la misura dell’</a:t>
                </a:r>
                <a:r>
                  <a:rPr lang="it-IT" b="1" dirty="0"/>
                  <a:t>altezza relativa all’ipotenusa </a:t>
                </a:r>
                <a:r>
                  <a:rPr lang="it-IT" dirty="0"/>
                  <a:t>è uguale al prodotto della misura dei cateti diviso la misura dell’ipotenusa:</a:t>
                </a:r>
              </a:p>
              <a:p>
                <a:pPr marL="0" indent="0">
                  <a:buNone/>
                </a:pPr>
                <a:r>
                  <a:rPr lang="it-IT" b="1" i="1" dirty="0"/>
                  <a:t>	h </a:t>
                </a:r>
                <a:r>
                  <a:rPr lang="it-IT" b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>
                            <a:latin typeface="Cambria Math"/>
                          </a:rPr>
                          <m:t>𝒂</m:t>
                        </m:r>
                        <m:r>
                          <a:rPr lang="it-IT" b="1" i="1">
                            <a:latin typeface="Cambria Math"/>
                          </a:rPr>
                          <m:t> × </m:t>
                        </m:r>
                        <m:r>
                          <a:rPr lang="it-IT" b="1" i="1">
                            <a:latin typeface="Cambria Math"/>
                            <a:ea typeface="Cambria Math"/>
                          </a:rPr>
                          <m:t>𝒃</m:t>
                        </m:r>
                      </m:num>
                      <m:den>
                        <m:r>
                          <a:rPr lang="it-IT" b="1" i="1" smtClean="0">
                            <a:latin typeface="Cambria Math"/>
                          </a:rPr>
                          <m:t>𝒄</m:t>
                        </m:r>
                      </m:den>
                    </m:f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57200" y="1602000"/>
                <a:ext cx="8579296" cy="4536000"/>
              </a:xfrm>
              <a:blipFill>
                <a:blip r:embed="rId2"/>
                <a:stretch>
                  <a:fillRect l="-355" t="-4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947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54ADA7B-A1BD-E44B-8341-DBC0D37CE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441" y="1545139"/>
            <a:ext cx="1637359" cy="225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24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Area del rombo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pPr>
                  <a:buNone/>
                </a:pPr>
                <a:r>
                  <a:rPr lang="it-IT" b="1" dirty="0">
                    <a:solidFill>
                      <a:schemeClr val="accent2">
                        <a:lumMod val="75000"/>
                      </a:schemeClr>
                    </a:solidFill>
                  </a:rPr>
                  <a:t>AREA DEL ROMBO</a:t>
                </a:r>
              </a:p>
              <a:p>
                <a:pPr marL="0" indent="0">
                  <a:buNone/>
                </a:pPr>
                <a:r>
                  <a:rPr lang="it-IT" dirty="0"/>
                  <a:t>Il rombo è un particolare parallelogramma con tutti i lati congruenti. </a:t>
                </a:r>
                <a:br>
                  <a:rPr lang="it-IT" dirty="0"/>
                </a:br>
                <a:r>
                  <a:rPr lang="it-IT" dirty="0"/>
                  <a:t>Se conosciamo un suo lato </a:t>
                </a:r>
                <a:r>
                  <a:rPr lang="it-IT" i="1" dirty="0"/>
                  <a:t>l</a:t>
                </a:r>
                <a:r>
                  <a:rPr lang="it-IT" dirty="0"/>
                  <a:t> e l’altezza </a:t>
                </a:r>
                <a:r>
                  <a:rPr lang="it-IT" i="1" dirty="0"/>
                  <a:t>h</a:t>
                </a:r>
                <a:r>
                  <a:rPr lang="it-IT" dirty="0"/>
                  <a:t> a esso relativa, la sua area </a:t>
                </a:r>
                <a:br>
                  <a:rPr lang="it-IT" dirty="0"/>
                </a:br>
                <a:r>
                  <a:rPr lang="it-IT" dirty="0"/>
                  <a:t>si calcola:               </a:t>
                </a:r>
                <a:r>
                  <a:rPr lang="it-IT" dirty="0">
                    <a:solidFill>
                      <a:srgbClr val="0070C0"/>
                    </a:solidFill>
                  </a:rPr>
                  <a:t>    </a:t>
                </a:r>
              </a:p>
              <a:p>
                <a:pPr marL="0" indent="0">
                  <a:buNone/>
                </a:pPr>
                <a:r>
                  <a:rPr lang="it-IT" b="1" i="1" dirty="0"/>
                  <a:t>	</a:t>
                </a:r>
                <a:r>
                  <a:rPr lang="it-IT" b="1" i="1" dirty="0" err="1"/>
                  <a:t>A</a:t>
                </a:r>
                <a:r>
                  <a:rPr lang="it-IT" b="1" i="1" baseline="-25000" dirty="0" err="1"/>
                  <a:t>rombo</a:t>
                </a:r>
                <a:r>
                  <a:rPr lang="it-IT" b="1" dirty="0"/>
                  <a:t> =</a:t>
                </a:r>
                <a:r>
                  <a:rPr lang="it-IT" b="1" i="1" dirty="0"/>
                  <a:t> l </a:t>
                </a:r>
                <a14:m>
                  <m:oMath xmlns:m="http://schemas.openxmlformats.org/officeDocument/2006/math">
                    <m:r>
                      <a:rPr lang="it-IT" b="1" i="1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it-IT" b="1" dirty="0"/>
                  <a:t> </a:t>
                </a:r>
                <a:r>
                  <a:rPr lang="it-IT" b="1" i="1" dirty="0"/>
                  <a:t>h</a:t>
                </a:r>
              </a:p>
              <a:p>
                <a:pPr marL="0" indent="0">
                  <a:buNone/>
                </a:pPr>
                <a:r>
                  <a:rPr lang="it-IT" dirty="0"/>
                  <a:t>Un rombo è equivalente alla metà di un rettangolo che ha per lati le diagonali del rombo.</a:t>
                </a:r>
              </a:p>
              <a:p>
                <a:pPr>
                  <a:buNone/>
                </a:pPr>
                <a:r>
                  <a:rPr lang="it-IT" dirty="0"/>
                  <a:t>L’</a:t>
                </a:r>
                <a:r>
                  <a:rPr lang="it-IT" b="1" dirty="0"/>
                  <a:t>area di un rombo </a:t>
                </a:r>
                <a:r>
                  <a:rPr lang="it-IT" dirty="0"/>
                  <a:t>è uguale al semiprodotto delle misure delle sue diagonali:   </a:t>
                </a:r>
              </a:p>
              <a:p>
                <a:pPr>
                  <a:buNone/>
                </a:pPr>
                <a:r>
                  <a:rPr lang="it-IT" b="1" i="1" dirty="0"/>
                  <a:t>		</a:t>
                </a:r>
                <a:r>
                  <a:rPr lang="it-IT" b="1" i="1" dirty="0" err="1"/>
                  <a:t>A</a:t>
                </a:r>
                <a:r>
                  <a:rPr lang="it-IT" b="1" i="1" baseline="-25000" dirty="0" err="1"/>
                  <a:t>rombo</a:t>
                </a:r>
                <a:r>
                  <a:rPr lang="it-IT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 smtClean="0">
                            <a:latin typeface="Cambria Math"/>
                          </a:rPr>
                          <m:t>𝒅</m:t>
                        </m:r>
                        <m:r>
                          <a:rPr lang="it-IT" b="1" i="1" baseline="-25000" smtClean="0">
                            <a:latin typeface="Cambria Math"/>
                          </a:rPr>
                          <m:t>𝟏</m:t>
                        </m:r>
                        <m:r>
                          <a:rPr lang="it-IT" b="1" i="1">
                            <a:latin typeface="Cambria Math"/>
                          </a:rPr>
                          <m:t> ×</m:t>
                        </m:r>
                        <m:r>
                          <a:rPr lang="it-IT" b="1" i="1" smtClean="0">
                            <a:latin typeface="Cambria Math"/>
                          </a:rPr>
                          <m:t> </m:t>
                        </m:r>
                        <m:r>
                          <a:rPr lang="it-IT" b="1" i="1" smtClean="0">
                            <a:latin typeface="Cambria Math"/>
                          </a:rPr>
                          <m:t>𝒅</m:t>
                        </m:r>
                        <m:r>
                          <a:rPr lang="it-IT" b="1" i="1" baseline="-25000" smtClean="0"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it-IT" b="1">
                            <a:latin typeface="Cambria Math"/>
                          </a:rPr>
                          <m:t>𝟐</m:t>
                        </m:r>
                      </m:den>
                    </m:f>
                    <m:r>
                      <a:rPr lang="it-IT" b="0" i="0" smtClean="0">
                        <a:latin typeface="Cambria Math"/>
                      </a:rPr>
                      <m:t>                    </m:t>
                    </m:r>
                  </m:oMath>
                </a14:m>
                <a:r>
                  <a:rPr lang="it-IT" dirty="0"/>
                  <a:t>(formula diretta) </a:t>
                </a:r>
              </a:p>
              <a:p>
                <a:pPr>
                  <a:buNone/>
                </a:pPr>
                <a:r>
                  <a:rPr lang="it-IT" dirty="0"/>
                  <a:t>Le formule inverse ci consentono di calcolare:</a:t>
                </a:r>
              </a:p>
              <a:p>
                <a:pPr>
                  <a:buNone/>
                </a:pPr>
                <a:r>
                  <a:rPr lang="it-IT" dirty="0"/>
                  <a:t>• la </a:t>
                </a:r>
                <a:r>
                  <a:rPr lang="it-IT" b="1" dirty="0"/>
                  <a:t>diagonale maggiore </a:t>
                </a:r>
                <a:r>
                  <a:rPr lang="it-IT" b="1" i="1" dirty="0"/>
                  <a:t>d</a:t>
                </a:r>
                <a:r>
                  <a:rPr lang="it-IT" b="1" baseline="-25000" dirty="0"/>
                  <a:t>1</a:t>
                </a:r>
                <a:r>
                  <a:rPr lang="it-IT" b="1" dirty="0"/>
                  <a:t> </a:t>
                </a:r>
                <a:r>
                  <a:rPr lang="it-IT" dirty="0"/>
                  <a:t>conoscendo l’area e la diagonale minore </a:t>
                </a:r>
                <a:r>
                  <a:rPr lang="it-IT" i="1" dirty="0"/>
                  <a:t>d</a:t>
                </a:r>
                <a:r>
                  <a:rPr lang="it-IT" baseline="-25000" dirty="0"/>
                  <a:t>2</a:t>
                </a:r>
                <a:r>
                  <a:rPr lang="it-IT" dirty="0"/>
                  <a:t>:   </a:t>
                </a: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  <a:buNone/>
                </a:pPr>
                <a:r>
                  <a:rPr lang="it-IT" dirty="0"/>
                  <a:t> 		</a:t>
                </a:r>
                <a:r>
                  <a:rPr lang="it-IT" b="1" i="1" dirty="0" err="1"/>
                  <a:t>d</a:t>
                </a:r>
                <a:r>
                  <a:rPr lang="it-IT" b="1" baseline="-25000" dirty="0" err="1"/>
                  <a:t>1</a:t>
                </a:r>
                <a:r>
                  <a:rPr lang="it-IT" b="1" i="1" dirty="0"/>
                  <a:t> </a:t>
                </a:r>
                <a:r>
                  <a:rPr lang="it-IT" b="1" dirty="0"/>
                  <a:t>=</a:t>
                </a:r>
                <a:r>
                  <a:rPr lang="it-IT" b="1" i="1" dirty="0"/>
                  <a:t> </a:t>
                </a:r>
                <a:r>
                  <a:rPr lang="it-IT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>
                            <a:latin typeface="Cambria Math"/>
                          </a:rPr>
                          <m:t> </m:t>
                        </m:r>
                        <m:r>
                          <a:rPr lang="it-IT" b="1">
                            <a:latin typeface="Cambria Math"/>
                          </a:rPr>
                          <m:t>𝟐</m:t>
                        </m:r>
                        <m:r>
                          <a:rPr lang="it-IT" b="1" i="1">
                            <a:latin typeface="Cambria Math"/>
                          </a:rPr>
                          <m:t> </m:t>
                        </m:r>
                        <m:r>
                          <a:rPr lang="it-IT" b="1" i="1">
                            <a:latin typeface="Cambria Math"/>
                            <a:ea typeface="Cambria Math"/>
                          </a:rPr>
                          <m:t>× </m:t>
                        </m:r>
                        <m:r>
                          <a:rPr lang="it-IT" b="1" i="1">
                            <a:latin typeface="Cambria Math"/>
                          </a:rPr>
                          <m:t>𝑨</m:t>
                        </m:r>
                        <m:r>
                          <a:rPr lang="it-IT" b="1" i="1" baseline="-25000">
                            <a:latin typeface="Cambria Math"/>
                          </a:rPr>
                          <m:t>𝒓</m:t>
                        </m:r>
                        <m:r>
                          <a:rPr lang="it-IT" b="1" i="1" baseline="-25000" smtClean="0">
                            <a:latin typeface="Cambria Math"/>
                          </a:rPr>
                          <m:t>𝒐𝒎𝒃𝒐</m:t>
                        </m:r>
                      </m:num>
                      <m:den>
                        <m:r>
                          <m:rPr>
                            <m:nor/>
                          </m:rPr>
                          <a:rPr lang="it-IT" b="1" i="1" dirty="0"/>
                          <m:t>d</m:t>
                        </m:r>
                        <m:r>
                          <m:rPr>
                            <m:nor/>
                          </m:rPr>
                          <a:rPr lang="it-IT" b="1" baseline="-25000" dirty="0"/>
                          <m:t>2</m:t>
                        </m:r>
                      </m:den>
                    </m:f>
                  </m:oMath>
                </a14:m>
                <a:r>
                  <a:rPr lang="it-IT" b="1" dirty="0"/>
                  <a:t> </a:t>
                </a:r>
                <a:r>
                  <a:rPr lang="it-IT" b="1" dirty="0">
                    <a:ea typeface="Times New Roman"/>
                    <a:cs typeface="Times New Roman"/>
                  </a:rPr>
                  <a:t> </a:t>
                </a:r>
                <a:endParaRPr lang="it-IT" b="1" dirty="0">
                  <a:ea typeface="Calibri"/>
                  <a:cs typeface="Times New Roman"/>
                </a:endParaRPr>
              </a:p>
              <a:p>
                <a:pPr>
                  <a:buNone/>
                </a:pPr>
                <a:r>
                  <a:rPr lang="it-IT" dirty="0"/>
                  <a:t>• la </a:t>
                </a:r>
                <a:r>
                  <a:rPr lang="it-IT" b="1" dirty="0"/>
                  <a:t>diagonale minore </a:t>
                </a:r>
                <a:r>
                  <a:rPr lang="it-IT" b="1" i="1" dirty="0"/>
                  <a:t>d</a:t>
                </a:r>
                <a:r>
                  <a:rPr lang="it-IT" b="1" baseline="-25000" dirty="0"/>
                  <a:t>2 </a:t>
                </a:r>
                <a:r>
                  <a:rPr lang="it-IT" dirty="0"/>
                  <a:t>conoscendo l’area e la diagonale maggiore </a:t>
                </a:r>
                <a:r>
                  <a:rPr lang="it-IT" i="1" dirty="0"/>
                  <a:t>d</a:t>
                </a:r>
                <a:r>
                  <a:rPr lang="it-IT" baseline="-25000" dirty="0"/>
                  <a:t>1</a:t>
                </a:r>
                <a:r>
                  <a:rPr lang="it-IT" dirty="0"/>
                  <a:t>: </a:t>
                </a:r>
              </a:p>
              <a:p>
                <a:pPr>
                  <a:buNone/>
                </a:pPr>
                <a:r>
                  <a:rPr lang="it-IT" b="1" i="1" dirty="0"/>
                  <a:t>		</a:t>
                </a:r>
                <a:r>
                  <a:rPr lang="it-IT" b="1" i="1" dirty="0" err="1"/>
                  <a:t>d</a:t>
                </a:r>
                <a:r>
                  <a:rPr lang="it-IT" b="1" baseline="-25000" dirty="0" err="1"/>
                  <a:t>2</a:t>
                </a:r>
                <a:r>
                  <a:rPr lang="it-IT" b="1" i="1" dirty="0"/>
                  <a:t> </a:t>
                </a:r>
                <a:r>
                  <a:rPr lang="it-IT" b="1" dirty="0"/>
                  <a:t>=</a:t>
                </a:r>
                <a:r>
                  <a:rPr lang="it-IT" b="1" i="1" dirty="0"/>
                  <a:t> </a:t>
                </a:r>
                <a:r>
                  <a:rPr lang="it-IT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>
                            <a:latin typeface="Cambria Math"/>
                          </a:rPr>
                          <m:t> </m:t>
                        </m:r>
                        <m:r>
                          <a:rPr lang="it-IT" b="1">
                            <a:latin typeface="Cambria Math"/>
                          </a:rPr>
                          <m:t>𝟐</m:t>
                        </m:r>
                        <m:r>
                          <a:rPr lang="it-IT" b="1" i="1">
                            <a:latin typeface="Cambria Math"/>
                          </a:rPr>
                          <m:t> </m:t>
                        </m:r>
                        <m:r>
                          <a:rPr lang="it-IT" b="1" i="1">
                            <a:latin typeface="Cambria Math"/>
                            <a:ea typeface="Cambria Math"/>
                          </a:rPr>
                          <m:t>× </m:t>
                        </m:r>
                        <m:r>
                          <a:rPr lang="it-IT" b="1" i="1">
                            <a:latin typeface="Cambria Math"/>
                          </a:rPr>
                          <m:t>𝑨</m:t>
                        </m:r>
                        <m:r>
                          <a:rPr lang="it-IT" b="1" i="1" baseline="-25000">
                            <a:latin typeface="Cambria Math"/>
                          </a:rPr>
                          <m:t>𝒓𝒐𝒎𝒃𝒐</m:t>
                        </m:r>
                      </m:num>
                      <m:den>
                        <m:r>
                          <m:rPr>
                            <m:nor/>
                          </m:rPr>
                          <a:rPr lang="it-IT" b="1" i="1" dirty="0"/>
                          <m:t>d</m:t>
                        </m:r>
                        <m:r>
                          <m:rPr>
                            <m:nor/>
                          </m:rPr>
                          <a:rPr lang="it-IT" b="1" i="0" baseline="-25000" dirty="0" smtClean="0"/>
                          <m:t>1</m:t>
                        </m:r>
                      </m:den>
                    </m:f>
                  </m:oMath>
                </a14:m>
                <a:r>
                  <a:rPr lang="it-IT" b="1" dirty="0"/>
                  <a:t> </a:t>
                </a:r>
                <a:r>
                  <a:rPr lang="it-IT" b="1" dirty="0">
                    <a:ea typeface="Times New Roman"/>
                    <a:cs typeface="Times New Roman"/>
                  </a:rPr>
                  <a:t> </a:t>
                </a:r>
                <a:endParaRPr lang="it-IT" b="1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370" t="-4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49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498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01FA670-A6CA-7140-A5A9-6084430B3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272" y="1330200"/>
            <a:ext cx="1989460" cy="148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7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Area del rombo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b="1" dirty="0">
                    <a:solidFill>
                      <a:schemeClr val="accent2">
                        <a:lumMod val="75000"/>
                      </a:schemeClr>
                    </a:solidFill>
                  </a:rPr>
                  <a:t>AREA DEL QUADRATO</a:t>
                </a:r>
              </a:p>
              <a:p>
                <a:pPr marL="0" indent="0">
                  <a:buNone/>
                </a:pPr>
                <a:r>
                  <a:rPr lang="it-IT" dirty="0"/>
                  <a:t>Il quadrato è un particolare rombo con le diagonali congruenti.</a:t>
                </a:r>
              </a:p>
              <a:p>
                <a:pPr marL="0" indent="0">
                  <a:buNone/>
                </a:pPr>
                <a:r>
                  <a:rPr lang="it-IT" dirty="0"/>
                  <a:t>L’</a:t>
                </a:r>
                <a:r>
                  <a:rPr lang="it-IT" b="1" dirty="0"/>
                  <a:t>area di un quadrato </a:t>
                </a:r>
                <a:r>
                  <a:rPr lang="it-IT" dirty="0"/>
                  <a:t>può allora essere anche uguale alla misura </a:t>
                </a:r>
              </a:p>
              <a:p>
                <a:pPr marL="0" indent="0">
                  <a:buNone/>
                </a:pPr>
                <a:r>
                  <a:rPr lang="it-IT" dirty="0"/>
                  <a:t>della sua diagonale elevata al quadrato e divisa per due:</a:t>
                </a:r>
              </a:p>
              <a:p>
                <a:pPr marL="0" indent="0">
                  <a:buNone/>
                </a:pPr>
                <a:r>
                  <a:rPr lang="it-IT" b="1" i="1" dirty="0"/>
                  <a:t>	</a:t>
                </a:r>
                <a:r>
                  <a:rPr lang="it-IT" b="1" i="1" dirty="0" err="1"/>
                  <a:t>A</a:t>
                </a:r>
                <a:r>
                  <a:rPr lang="it-IT" b="1" i="1" baseline="-25000" dirty="0" err="1"/>
                  <a:t>quadrato</a:t>
                </a:r>
                <a:r>
                  <a:rPr lang="it-IT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>
                            <a:latin typeface="Cambria Math"/>
                          </a:rPr>
                          <m:t>𝒅</m:t>
                        </m:r>
                        <m:r>
                          <a:rPr lang="it-IT" b="1" i="1" baseline="30000" smtClean="0"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it-IT" b="1"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it-IT" dirty="0"/>
                  <a:t>	(formula diretta)</a:t>
                </a:r>
              </a:p>
              <a:p>
                <a:pPr marL="0" indent="0">
                  <a:buNone/>
                </a:pPr>
                <a:r>
                  <a:rPr lang="it-IT" dirty="0"/>
                  <a:t>La formula inversa ci consente di calcolare la </a:t>
                </a:r>
                <a:r>
                  <a:rPr lang="it-IT" b="1" dirty="0"/>
                  <a:t>diagonale</a:t>
                </a:r>
                <a:r>
                  <a:rPr lang="it-IT" dirty="0"/>
                  <a:t> conoscendo l’area:</a:t>
                </a:r>
              </a:p>
              <a:p>
                <a:pPr marL="0" indent="0">
                  <a:buNone/>
                </a:pPr>
                <a:r>
                  <a:rPr lang="it-IT" b="1" i="1" dirty="0"/>
                  <a:t>	d</a:t>
                </a:r>
                <a:r>
                  <a:rPr lang="it-IT" b="1" dirty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b="1" i="1" smtClean="0">
                            <a:latin typeface="Cambria Math"/>
                          </a:rPr>
                          <m:t>𝟐</m:t>
                        </m:r>
                        <m:r>
                          <a:rPr lang="it-IT" b="1" i="1">
                            <a:latin typeface="Cambria Math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it-IT" b="1" i="1" dirty="0"/>
                          <m:t>A</m:t>
                        </m:r>
                        <m:r>
                          <m:rPr>
                            <m:nor/>
                          </m:rPr>
                          <a:rPr lang="it-IT" b="1" i="1" baseline="-25000" dirty="0"/>
                          <m:t>quadrato</m:t>
                        </m:r>
                      </m:e>
                    </m:rad>
                  </m:oMath>
                </a14:m>
                <a:endParaRPr lang="it-IT" b="1" dirty="0"/>
              </a:p>
              <a:p>
                <a:pPr marL="0" indent="0">
                  <a:buNone/>
                </a:pPr>
                <a:endParaRPr lang="it-IT" b="1" dirty="0"/>
              </a:p>
              <a:p>
                <a:pPr marL="0" indent="0">
                  <a:buNone/>
                </a:pPr>
                <a:endParaRPr lang="it-IT" b="1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it-IT" b="1" dirty="0">
                    <a:solidFill>
                      <a:schemeClr val="accent2">
                        <a:lumMod val="75000"/>
                      </a:schemeClr>
                    </a:solidFill>
                  </a:rPr>
                  <a:t>AREA DI UN QUADRILATERO CON LE DIAGONALI PERPENDICOLARI</a:t>
                </a:r>
              </a:p>
              <a:p>
                <a:pPr marL="0" indent="0">
                  <a:buNone/>
                </a:pPr>
                <a:r>
                  <a:rPr lang="it-IT" dirty="0"/>
                  <a:t>L’</a:t>
                </a:r>
                <a:r>
                  <a:rPr lang="it-IT" b="1" dirty="0"/>
                  <a:t>area di un quadrilatero </a:t>
                </a:r>
                <a:r>
                  <a:rPr lang="it-IT" dirty="0"/>
                  <a:t>avente le diagonali perpendicolari è uguale alla metà del prodotto </a:t>
                </a:r>
              </a:p>
              <a:p>
                <a:pPr marL="0" indent="0">
                  <a:buNone/>
                </a:pPr>
                <a:r>
                  <a:rPr lang="it-IT" dirty="0"/>
                  <a:t>delle misure delle sue diagonali:</a:t>
                </a:r>
              </a:p>
              <a:p>
                <a:pPr marL="0" indent="0">
                  <a:buNone/>
                </a:pPr>
                <a:r>
                  <a:rPr lang="it-IT" dirty="0"/>
                  <a:t> 	</a:t>
                </a:r>
                <a:r>
                  <a:rPr lang="it-IT" b="1" i="1" dirty="0" err="1"/>
                  <a:t>A</a:t>
                </a:r>
                <a:r>
                  <a:rPr lang="it-IT" b="1" i="1" baseline="-25000" dirty="0" err="1"/>
                  <a:t>quadrilatero</a:t>
                </a:r>
                <a:r>
                  <a:rPr lang="it-IT" b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1" i="1">
                            <a:latin typeface="Cambria Math"/>
                          </a:rPr>
                          <m:t>𝒅</m:t>
                        </m:r>
                        <m:r>
                          <a:rPr lang="it-IT" b="1" i="1" baseline="-25000">
                            <a:latin typeface="Cambria Math"/>
                          </a:rPr>
                          <m:t>𝟏</m:t>
                        </m:r>
                        <m:r>
                          <a:rPr lang="it-IT" b="1" i="1">
                            <a:latin typeface="Cambria Math"/>
                          </a:rPr>
                          <m:t> × </m:t>
                        </m:r>
                        <m:r>
                          <a:rPr lang="it-IT" b="1" i="1">
                            <a:latin typeface="Cambria Math"/>
                          </a:rPr>
                          <m:t>𝒅</m:t>
                        </m:r>
                        <m:r>
                          <a:rPr lang="it-IT" b="1" i="1" baseline="-25000"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it-IT" b="1"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370" t="-4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BEBF5A43-BCC1-5E46-9615-7BB07F652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1988840"/>
            <a:ext cx="1432852" cy="128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345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909</Words>
  <Application>Microsoft Macintosh PowerPoint</Application>
  <PresentationFormat>Presentazione su schermo (4:3)</PresentationFormat>
  <Paragraphs>120</Paragraphs>
  <Slides>10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Calibri</vt:lpstr>
      <vt:lpstr>Cambria Math</vt:lpstr>
      <vt:lpstr>Tema di Office</vt:lpstr>
      <vt:lpstr>Presentazione standard di PowerPoint</vt:lpstr>
      <vt:lpstr>Figure equivalenti</vt:lpstr>
      <vt:lpstr>Area: misura di una superficie</vt:lpstr>
      <vt:lpstr>Area del rettangolo e del quadrato</vt:lpstr>
      <vt:lpstr>Area del parallelogramma</vt:lpstr>
      <vt:lpstr>Area del triangolo</vt:lpstr>
      <vt:lpstr>Area del triangolo </vt:lpstr>
      <vt:lpstr>Area del rombo</vt:lpstr>
      <vt:lpstr>Area del rombo</vt:lpstr>
      <vt:lpstr>Area del trapezio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Quadrilateri</dc:title>
  <dc:creator>Elisa Favro</dc:creator>
  <cp:lastModifiedBy>Utente di Microsoft Office</cp:lastModifiedBy>
  <cp:revision>44</cp:revision>
  <dcterms:created xsi:type="dcterms:W3CDTF">2020-05-11T09:05:56Z</dcterms:created>
  <dcterms:modified xsi:type="dcterms:W3CDTF">2021-03-29T09:40:01Z</dcterms:modified>
</cp:coreProperties>
</file>